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ssistant Bold" panose="020B0604020202020204" charset="-79"/>
      <p:regular r:id="rId14"/>
    </p:embeddedFont>
    <p:embeddedFont>
      <p:font typeface="Assistant Regular" panose="020B0604020202020204" charset="-79"/>
      <p:regular r:id="rId15"/>
    </p:embeddedFont>
    <p:embeddedFont>
      <p:font typeface="Assistant Regular Bold" panose="020B0604020202020204" charset="-79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Telegraf" panose="020B0604020202020204" charset="0"/>
      <p:regular r:id="rId21"/>
    </p:embeddedFont>
    <p:embeddedFont>
      <p:font typeface="Telegraf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6" d="100"/>
          <a:sy n="76" d="100"/>
        </p:scale>
        <p:origin x="47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96722-A2AB-4C6D-B82E-30B013E75C92}" type="datetimeFigureOut">
              <a:rPr lang="en-GB" smtClean="0"/>
              <a:t>24/03/2021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EBCAD7-D12B-4AAC-945C-462BBBBD9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8051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BCAD7-D12B-4AAC-945C-462BBBBD947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7910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554" y="0"/>
            <a:ext cx="9129668" cy="8423275"/>
          </a:xfrm>
          <a:prstGeom prst="rect">
            <a:avLst/>
          </a:prstGeom>
          <a:solidFill>
            <a:srgbClr val="1B48AB"/>
          </a:solidFill>
        </p:spPr>
      </p:sp>
      <p:sp>
        <p:nvSpPr>
          <p:cNvPr id="3" name="AutoShape 3"/>
          <p:cNvSpPr/>
          <p:nvPr/>
        </p:nvSpPr>
        <p:spPr>
          <a:xfrm>
            <a:off x="9139223" y="0"/>
            <a:ext cx="9554" cy="10287000"/>
          </a:xfrm>
          <a:prstGeom prst="rect">
            <a:avLst/>
          </a:prstGeom>
          <a:solidFill>
            <a:srgbClr val="2B2A2B"/>
          </a:solidFill>
        </p:spPr>
      </p:sp>
      <p:sp>
        <p:nvSpPr>
          <p:cNvPr id="4" name="AutoShape 4"/>
          <p:cNvSpPr/>
          <p:nvPr/>
        </p:nvSpPr>
        <p:spPr>
          <a:xfrm>
            <a:off x="9554" y="8413750"/>
            <a:ext cx="18278446" cy="9525"/>
          </a:xfrm>
          <a:prstGeom prst="rect">
            <a:avLst/>
          </a:prstGeom>
          <a:solidFill>
            <a:srgbClr val="2B2A2B"/>
          </a:solidFill>
        </p:spPr>
      </p:sp>
      <p:grpSp>
        <p:nvGrpSpPr>
          <p:cNvPr id="5" name="Group 5"/>
          <p:cNvGrpSpPr/>
          <p:nvPr/>
        </p:nvGrpSpPr>
        <p:grpSpPr>
          <a:xfrm>
            <a:off x="16770831" y="9274574"/>
            <a:ext cx="603795" cy="161128"/>
            <a:chOff x="0" y="0"/>
            <a:chExt cx="1903632" cy="508000"/>
          </a:xfrm>
        </p:grpSpPr>
        <p:sp>
          <p:nvSpPr>
            <p:cNvPr id="6" name="Freeform 6"/>
            <p:cNvSpPr/>
            <p:nvPr/>
          </p:nvSpPr>
          <p:spPr>
            <a:xfrm>
              <a:off x="0" y="215900"/>
              <a:ext cx="1607722" cy="76200"/>
            </a:xfrm>
            <a:custGeom>
              <a:avLst/>
              <a:gdLst/>
              <a:ahLst/>
              <a:cxnLst/>
              <a:rect l="l" t="t" r="r" b="b"/>
              <a:pathLst>
                <a:path w="1607722" h="76200">
                  <a:moveTo>
                    <a:pt x="0" y="0"/>
                  </a:moveTo>
                  <a:lnTo>
                    <a:pt x="1607722" y="0"/>
                  </a:lnTo>
                  <a:lnTo>
                    <a:pt x="1607722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2B2A2B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28982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49" y="252730"/>
                  </a:lnTo>
                  <a:close/>
                </a:path>
              </a:pathLst>
            </a:custGeom>
            <a:solidFill>
              <a:srgbClr val="2B2A2B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l="753" r="26257"/>
          <a:stretch>
            <a:fillRect/>
          </a:stretch>
        </p:blipFill>
        <p:spPr>
          <a:xfrm>
            <a:off x="9148777" y="0"/>
            <a:ext cx="9148777" cy="841375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00289" y="2869850"/>
            <a:ext cx="6948199" cy="3583736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0071706" y="9192260"/>
            <a:ext cx="444378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2B2A2B"/>
                </a:solidFill>
                <a:latin typeface="Assistant Regular"/>
              </a:rPr>
              <a:t>Envisioning a brighter future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54947" y="1162367"/>
            <a:ext cx="5315611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spc="40">
                <a:solidFill>
                  <a:srgbClr val="F8F5F4"/>
                </a:solidFill>
                <a:latin typeface="Assistant Regular"/>
              </a:rPr>
              <a:t>Business Intelligence Project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1155382"/>
            <a:ext cx="40106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F8F5F4"/>
                </a:solidFill>
                <a:latin typeface="Assistant Bold"/>
              </a:rPr>
              <a:t>01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9192260"/>
            <a:ext cx="696810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1B48AB"/>
                </a:solidFill>
                <a:latin typeface="Assistant Regular"/>
              </a:rPr>
              <a:t>English (US) </a:t>
            </a:r>
            <a:r>
              <a:rPr lang="en-US" sz="1800" spc="36">
                <a:solidFill>
                  <a:srgbClr val="2B2A2B"/>
                </a:solidFill>
                <a:latin typeface="Assistant Regular"/>
              </a:rPr>
              <a:t>/ Japanese / Korean / Dutch / Español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440869" y="-9525"/>
            <a:ext cx="9129668" cy="8423275"/>
          </a:xfrm>
          <a:prstGeom prst="rect">
            <a:avLst/>
          </a:prstGeom>
          <a:solidFill>
            <a:srgbClr val="1B48AB"/>
          </a:solidFill>
        </p:spPr>
      </p:sp>
      <p:sp>
        <p:nvSpPr>
          <p:cNvPr id="3" name="AutoShape 3"/>
          <p:cNvSpPr/>
          <p:nvPr/>
        </p:nvSpPr>
        <p:spPr>
          <a:xfrm>
            <a:off x="9554" y="8413750"/>
            <a:ext cx="18278446" cy="9525"/>
          </a:xfrm>
          <a:prstGeom prst="rect">
            <a:avLst/>
          </a:prstGeom>
          <a:solidFill>
            <a:srgbClr val="2B2A2B"/>
          </a:solidFill>
        </p:spPr>
      </p:sp>
      <p:grpSp>
        <p:nvGrpSpPr>
          <p:cNvPr id="4" name="Group 4"/>
          <p:cNvGrpSpPr/>
          <p:nvPr/>
        </p:nvGrpSpPr>
        <p:grpSpPr>
          <a:xfrm>
            <a:off x="16770831" y="9274574"/>
            <a:ext cx="603795" cy="161128"/>
            <a:chOff x="0" y="0"/>
            <a:chExt cx="1903632" cy="508000"/>
          </a:xfrm>
        </p:grpSpPr>
        <p:sp>
          <p:nvSpPr>
            <p:cNvPr id="5" name="Freeform 5"/>
            <p:cNvSpPr/>
            <p:nvPr/>
          </p:nvSpPr>
          <p:spPr>
            <a:xfrm>
              <a:off x="0" y="215900"/>
              <a:ext cx="1607722" cy="76200"/>
            </a:xfrm>
            <a:custGeom>
              <a:avLst/>
              <a:gdLst/>
              <a:ahLst/>
              <a:cxnLst/>
              <a:rect l="l" t="t" r="r" b="b"/>
              <a:pathLst>
                <a:path w="1607722" h="76200">
                  <a:moveTo>
                    <a:pt x="0" y="0"/>
                  </a:moveTo>
                  <a:lnTo>
                    <a:pt x="1607722" y="0"/>
                  </a:lnTo>
                  <a:lnTo>
                    <a:pt x="1607722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2B2A2B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528982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49" y="252730"/>
                  </a:lnTo>
                  <a:close/>
                </a:path>
              </a:pathLst>
            </a:custGeom>
            <a:solidFill>
              <a:srgbClr val="2B2A2B"/>
            </a:solidFill>
          </p:spPr>
        </p:sp>
      </p:grpSp>
      <p:sp>
        <p:nvSpPr>
          <p:cNvPr id="7" name="AutoShape 7"/>
          <p:cNvSpPr/>
          <p:nvPr/>
        </p:nvSpPr>
        <p:spPr>
          <a:xfrm>
            <a:off x="9139223" y="0"/>
            <a:ext cx="9554" cy="8423275"/>
          </a:xfrm>
          <a:prstGeom prst="rect">
            <a:avLst/>
          </a:prstGeom>
          <a:solidFill>
            <a:srgbClr val="2B2A2B"/>
          </a:solidFill>
        </p:spPr>
      </p:sp>
      <p:sp>
        <p:nvSpPr>
          <p:cNvPr id="8" name="AutoShape 8"/>
          <p:cNvSpPr/>
          <p:nvPr/>
        </p:nvSpPr>
        <p:spPr>
          <a:xfrm>
            <a:off x="9148777" y="4206875"/>
            <a:ext cx="9139223" cy="9525"/>
          </a:xfrm>
          <a:prstGeom prst="rect">
            <a:avLst/>
          </a:prstGeom>
          <a:solidFill>
            <a:srgbClr val="2B2A2B"/>
          </a:solidFill>
        </p:spPr>
      </p:sp>
      <p:sp>
        <p:nvSpPr>
          <p:cNvPr id="9" name="AutoShape 9"/>
          <p:cNvSpPr/>
          <p:nvPr/>
        </p:nvSpPr>
        <p:spPr>
          <a:xfrm>
            <a:off x="13713626" y="0"/>
            <a:ext cx="9525" cy="8423275"/>
          </a:xfrm>
          <a:prstGeom prst="rect">
            <a:avLst/>
          </a:prstGeom>
          <a:solidFill>
            <a:srgbClr val="2B2A2B"/>
          </a:solidFill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753966" y="5248192"/>
            <a:ext cx="4534034" cy="1483866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3"/>
          <a:srcRect l="881"/>
          <a:stretch>
            <a:fillRect/>
          </a:stretch>
        </p:blipFill>
        <p:spPr>
          <a:xfrm>
            <a:off x="13753966" y="956506"/>
            <a:ext cx="4534034" cy="2392287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1175745" y="3113613"/>
            <a:ext cx="6375923" cy="2196049"/>
            <a:chOff x="0" y="0"/>
            <a:chExt cx="8501231" cy="2928065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0"/>
              <a:ext cx="8501231" cy="2025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400"/>
                </a:lnSpc>
              </a:pPr>
              <a:r>
                <a:rPr lang="en-US" sz="9500">
                  <a:solidFill>
                    <a:srgbClr val="F8F5F4"/>
                  </a:solidFill>
                  <a:latin typeface="Telegraf"/>
                </a:rPr>
                <a:t>REMARKS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415197"/>
              <a:ext cx="8501231" cy="5128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200">
                  <a:solidFill>
                    <a:srgbClr val="F8F5F4"/>
                  </a:solidFill>
                  <a:latin typeface="Telegraf"/>
                </a:rPr>
                <a:t>On these 4 years 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071706" y="9192260"/>
            <a:ext cx="444378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2B2A2B"/>
                </a:solidFill>
                <a:latin typeface="Assistant Regular"/>
              </a:rPr>
              <a:t>Envisioning a brighter future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9192260"/>
            <a:ext cx="696810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1B48AB"/>
                </a:solidFill>
                <a:latin typeface="Assistant Regular"/>
              </a:rPr>
              <a:t>English (US) </a:t>
            </a:r>
            <a:r>
              <a:rPr lang="en-US" sz="1800" spc="36">
                <a:solidFill>
                  <a:srgbClr val="2B2A2B"/>
                </a:solidFill>
                <a:latin typeface="Assistant Regular"/>
              </a:rPr>
              <a:t>/ Japanese / Korean / Dutch / Español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03103" y="990600"/>
            <a:ext cx="4105739" cy="228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0"/>
              </a:lnSpc>
            </a:pPr>
            <a:r>
              <a:rPr lang="en-US" sz="3700">
                <a:solidFill>
                  <a:srgbClr val="1B48AB"/>
                </a:solidFill>
                <a:latin typeface="Telegraf Bold"/>
              </a:rPr>
              <a:t>Increased our USA Sales Volume and Profit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403103" y="5109063"/>
            <a:ext cx="4105739" cy="172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0"/>
              </a:lnSpc>
            </a:pPr>
            <a:r>
              <a:rPr lang="en-US" sz="3700">
                <a:solidFill>
                  <a:srgbClr val="1B48AB"/>
                </a:solidFill>
                <a:latin typeface="Telegraf Bold"/>
              </a:rPr>
              <a:t>Decreased Volume of USA Retail Sector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48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554" y="8413750"/>
            <a:ext cx="18278446" cy="9525"/>
          </a:xfrm>
          <a:prstGeom prst="rect">
            <a:avLst/>
          </a:prstGeom>
          <a:solidFill>
            <a:srgbClr val="F8F5F4"/>
          </a:solidFill>
        </p:spPr>
      </p:sp>
      <p:grpSp>
        <p:nvGrpSpPr>
          <p:cNvPr id="3" name="Group 3"/>
          <p:cNvGrpSpPr/>
          <p:nvPr/>
        </p:nvGrpSpPr>
        <p:grpSpPr>
          <a:xfrm>
            <a:off x="16770831" y="9274574"/>
            <a:ext cx="603795" cy="161128"/>
            <a:chOff x="0" y="0"/>
            <a:chExt cx="1903632" cy="508000"/>
          </a:xfrm>
        </p:grpSpPr>
        <p:sp>
          <p:nvSpPr>
            <p:cNvPr id="4" name="Freeform 4"/>
            <p:cNvSpPr/>
            <p:nvPr/>
          </p:nvSpPr>
          <p:spPr>
            <a:xfrm>
              <a:off x="0" y="215900"/>
              <a:ext cx="1607722" cy="76200"/>
            </a:xfrm>
            <a:custGeom>
              <a:avLst/>
              <a:gdLst/>
              <a:ahLst/>
              <a:cxnLst/>
              <a:rect l="l" t="t" r="r" b="b"/>
              <a:pathLst>
                <a:path w="1607722" h="76200">
                  <a:moveTo>
                    <a:pt x="0" y="0"/>
                  </a:moveTo>
                  <a:lnTo>
                    <a:pt x="1607722" y="0"/>
                  </a:lnTo>
                  <a:lnTo>
                    <a:pt x="1607722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F8F5F4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528982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49" y="252730"/>
                  </a:lnTo>
                  <a:close/>
                </a:path>
              </a:pathLst>
            </a:custGeom>
            <a:solidFill>
              <a:srgbClr val="F8F5F4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0071706" y="3009524"/>
            <a:ext cx="5482632" cy="9525"/>
          </a:xfrm>
          <a:prstGeom prst="rect">
            <a:avLst/>
          </a:prstGeom>
          <a:solidFill>
            <a:srgbClr val="F8F5F4"/>
          </a:solidFill>
        </p:spPr>
      </p:sp>
      <p:sp>
        <p:nvSpPr>
          <p:cNvPr id="7" name="AutoShape 7"/>
          <p:cNvSpPr/>
          <p:nvPr/>
        </p:nvSpPr>
        <p:spPr>
          <a:xfrm>
            <a:off x="10071706" y="5394701"/>
            <a:ext cx="5482632" cy="9525"/>
          </a:xfrm>
          <a:prstGeom prst="rect">
            <a:avLst/>
          </a:prstGeom>
          <a:solidFill>
            <a:srgbClr val="F8F5F4"/>
          </a:solidFill>
        </p:spPr>
      </p:sp>
      <p:sp>
        <p:nvSpPr>
          <p:cNvPr id="8" name="TextBox 8"/>
          <p:cNvSpPr txBox="1"/>
          <p:nvPr/>
        </p:nvSpPr>
        <p:spPr>
          <a:xfrm>
            <a:off x="10071706" y="9192260"/>
            <a:ext cx="444378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F8F5F4"/>
                </a:solidFill>
                <a:latin typeface="Assistant Regular"/>
              </a:rPr>
              <a:t>Envisioning a brighter future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192260"/>
            <a:ext cx="696810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F8F5F4"/>
                </a:solidFill>
                <a:latin typeface="Assistant Regular"/>
              </a:rPr>
              <a:t>English (US) </a:t>
            </a:r>
            <a:r>
              <a:rPr lang="en-US" sz="1800" spc="36">
                <a:solidFill>
                  <a:srgbClr val="B8B8B8"/>
                </a:solidFill>
                <a:latin typeface="Assistant Regular"/>
              </a:rPr>
              <a:t>/ Japanese / Korean / Dutch / Español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54947" y="1162367"/>
            <a:ext cx="5315611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spc="40">
                <a:solidFill>
                  <a:srgbClr val="F8F5F4"/>
                </a:solidFill>
                <a:latin typeface="Assistant Regular"/>
              </a:rPr>
              <a:t>Business Intelligence Project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1155382"/>
            <a:ext cx="40106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F8F5F4"/>
                </a:solidFill>
                <a:latin typeface="Assistant Bold"/>
              </a:rPr>
              <a:t>15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28700" y="4042119"/>
            <a:ext cx="6816267" cy="1841129"/>
            <a:chOff x="0" y="0"/>
            <a:chExt cx="9088355" cy="2454838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0"/>
              <a:ext cx="9088355" cy="1720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>
                  <a:solidFill>
                    <a:srgbClr val="F8F5F4"/>
                  </a:solidFill>
                  <a:latin typeface="Telegraf"/>
                </a:rPr>
                <a:t>Contact Us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969063"/>
              <a:ext cx="9088355" cy="4857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60"/>
                </a:lnSpc>
              </a:pPr>
              <a:r>
                <a:rPr lang="en-US" sz="2300">
                  <a:solidFill>
                    <a:srgbClr val="F8F5F4"/>
                  </a:solidFill>
                  <a:latin typeface="Telegraf Bold"/>
                </a:rPr>
                <a:t>WE'D LOVE TO HEAR FROM YOU.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071706" y="2020129"/>
            <a:ext cx="5482632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F8F5F4"/>
                </a:solidFill>
                <a:latin typeface="Telegraf"/>
              </a:rPr>
              <a:t>Gabriel Cardoso          m20201027​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071706" y="3640799"/>
            <a:ext cx="5482632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F8F5F4"/>
                </a:solidFill>
                <a:latin typeface="Telegraf"/>
              </a:rPr>
              <a:t>João Lucas                     m20200758​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071706" y="5958205"/>
            <a:ext cx="5482632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F8F5F4"/>
                </a:solidFill>
                <a:latin typeface="Telegraf"/>
              </a:rPr>
              <a:t>Luís Almeida                 m20200666​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071706" y="4334270"/>
            <a:ext cx="5482632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F8F5F4"/>
                </a:solidFill>
                <a:latin typeface="Telegraf"/>
              </a:rPr>
              <a:t>João Chaves                 m20200627​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554" y="8413750"/>
            <a:ext cx="18278446" cy="9525"/>
          </a:xfrm>
          <a:prstGeom prst="rect">
            <a:avLst/>
          </a:prstGeom>
          <a:solidFill>
            <a:srgbClr val="2B2A2B"/>
          </a:solidFill>
        </p:spPr>
      </p:sp>
      <p:grpSp>
        <p:nvGrpSpPr>
          <p:cNvPr id="3" name="Group 3"/>
          <p:cNvGrpSpPr/>
          <p:nvPr/>
        </p:nvGrpSpPr>
        <p:grpSpPr>
          <a:xfrm>
            <a:off x="16770831" y="9274574"/>
            <a:ext cx="603795" cy="161128"/>
            <a:chOff x="0" y="0"/>
            <a:chExt cx="1903632" cy="508000"/>
          </a:xfrm>
        </p:grpSpPr>
        <p:sp>
          <p:nvSpPr>
            <p:cNvPr id="4" name="Freeform 4"/>
            <p:cNvSpPr/>
            <p:nvPr/>
          </p:nvSpPr>
          <p:spPr>
            <a:xfrm>
              <a:off x="0" y="215900"/>
              <a:ext cx="1607722" cy="76200"/>
            </a:xfrm>
            <a:custGeom>
              <a:avLst/>
              <a:gdLst/>
              <a:ahLst/>
              <a:cxnLst/>
              <a:rect l="l" t="t" r="r" b="b"/>
              <a:pathLst>
                <a:path w="1607722" h="76200">
                  <a:moveTo>
                    <a:pt x="0" y="0"/>
                  </a:moveTo>
                  <a:lnTo>
                    <a:pt x="1607722" y="0"/>
                  </a:lnTo>
                  <a:lnTo>
                    <a:pt x="1607722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2B2A2B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528982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49" y="252730"/>
                  </a:lnTo>
                  <a:close/>
                </a:path>
              </a:pathLst>
            </a:custGeom>
            <a:solidFill>
              <a:srgbClr val="2B2A2B"/>
            </a:solidFill>
          </p:spPr>
        </p:sp>
      </p:grpSp>
      <p:sp>
        <p:nvSpPr>
          <p:cNvPr id="6" name="AutoShape 6"/>
          <p:cNvSpPr/>
          <p:nvPr/>
        </p:nvSpPr>
        <p:spPr>
          <a:xfrm rot="-10800000">
            <a:off x="9139223" y="0"/>
            <a:ext cx="9554" cy="10287000"/>
          </a:xfrm>
          <a:prstGeom prst="rect">
            <a:avLst/>
          </a:prstGeom>
          <a:solidFill>
            <a:srgbClr val="2B2A2B"/>
          </a:solidFill>
        </p:spPr>
      </p:sp>
      <p:sp>
        <p:nvSpPr>
          <p:cNvPr id="7" name="AutoShape 7"/>
          <p:cNvSpPr/>
          <p:nvPr/>
        </p:nvSpPr>
        <p:spPr>
          <a:xfrm>
            <a:off x="9148777" y="0"/>
            <a:ext cx="9139223" cy="8413750"/>
          </a:xfrm>
          <a:prstGeom prst="rect">
            <a:avLst/>
          </a:prstGeom>
          <a:solidFill>
            <a:srgbClr val="1B48AB"/>
          </a:solidFill>
        </p:spPr>
      </p:sp>
      <p:sp>
        <p:nvSpPr>
          <p:cNvPr id="8" name="TextBox 8"/>
          <p:cNvSpPr txBox="1"/>
          <p:nvPr/>
        </p:nvSpPr>
        <p:spPr>
          <a:xfrm>
            <a:off x="10071706" y="9192260"/>
            <a:ext cx="444378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2B2A2B"/>
                </a:solidFill>
                <a:latin typeface="Assistant Regular"/>
              </a:rPr>
              <a:t>Envisioning a brighter future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062395"/>
            <a:ext cx="6816267" cy="253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1B48AB"/>
                </a:solidFill>
                <a:latin typeface="Telegraf"/>
              </a:rPr>
              <a:t>Table of Contents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151034" y="1315526"/>
            <a:ext cx="5127058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en-US" sz="2300">
                <a:solidFill>
                  <a:srgbClr val="F8F5F4"/>
                </a:solidFill>
                <a:latin typeface="Telegraf Bold"/>
              </a:rPr>
              <a:t>MAIN POINTS:</a:t>
            </a:r>
          </a:p>
        </p:txBody>
      </p:sp>
      <p:sp>
        <p:nvSpPr>
          <p:cNvPr id="11" name="AutoShape 11"/>
          <p:cNvSpPr/>
          <p:nvPr/>
        </p:nvSpPr>
        <p:spPr>
          <a:xfrm>
            <a:off x="10151034" y="3101321"/>
            <a:ext cx="7187594" cy="9525"/>
          </a:xfrm>
          <a:prstGeom prst="rect">
            <a:avLst/>
          </a:prstGeom>
          <a:solidFill>
            <a:srgbClr val="F8F5F4"/>
          </a:solidFill>
        </p:spPr>
      </p:sp>
      <p:sp>
        <p:nvSpPr>
          <p:cNvPr id="12" name="TextBox 12"/>
          <p:cNvSpPr txBox="1"/>
          <p:nvPr/>
        </p:nvSpPr>
        <p:spPr>
          <a:xfrm>
            <a:off x="11528295" y="2368001"/>
            <a:ext cx="581033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spc="40">
                <a:solidFill>
                  <a:srgbClr val="F8F5F4"/>
                </a:solidFill>
                <a:latin typeface="Assistant Regular"/>
              </a:rPr>
              <a:t>About the company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151034" y="2331489"/>
            <a:ext cx="57188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8F5F4"/>
                </a:solidFill>
                <a:latin typeface="Assistant Bold"/>
              </a:rPr>
              <a:t>01</a:t>
            </a:r>
          </a:p>
        </p:txBody>
      </p:sp>
      <p:sp>
        <p:nvSpPr>
          <p:cNvPr id="14" name="AutoShape 14"/>
          <p:cNvSpPr/>
          <p:nvPr/>
        </p:nvSpPr>
        <p:spPr>
          <a:xfrm>
            <a:off x="10151034" y="4180609"/>
            <a:ext cx="7187594" cy="9525"/>
          </a:xfrm>
          <a:prstGeom prst="rect">
            <a:avLst/>
          </a:prstGeom>
          <a:solidFill>
            <a:srgbClr val="F8F5F4"/>
          </a:solidFill>
        </p:spPr>
      </p:sp>
      <p:sp>
        <p:nvSpPr>
          <p:cNvPr id="15" name="TextBox 15"/>
          <p:cNvSpPr txBox="1"/>
          <p:nvPr/>
        </p:nvSpPr>
        <p:spPr>
          <a:xfrm>
            <a:off x="11528295" y="3447290"/>
            <a:ext cx="581033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spc="40">
                <a:solidFill>
                  <a:srgbClr val="F8F5F4"/>
                </a:solidFill>
                <a:latin typeface="Assistant Regular"/>
              </a:rPr>
              <a:t>Project Objective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151034" y="3410777"/>
            <a:ext cx="57188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8F5F4"/>
                </a:solidFill>
                <a:latin typeface="Assistant Bold"/>
              </a:rPr>
              <a:t>02</a:t>
            </a:r>
          </a:p>
        </p:txBody>
      </p:sp>
      <p:sp>
        <p:nvSpPr>
          <p:cNvPr id="17" name="AutoShape 17"/>
          <p:cNvSpPr/>
          <p:nvPr/>
        </p:nvSpPr>
        <p:spPr>
          <a:xfrm>
            <a:off x="10151034" y="5259898"/>
            <a:ext cx="7187594" cy="9525"/>
          </a:xfrm>
          <a:prstGeom prst="rect">
            <a:avLst/>
          </a:prstGeom>
          <a:solidFill>
            <a:srgbClr val="F8F5F4"/>
          </a:solidFill>
        </p:spPr>
      </p:sp>
      <p:sp>
        <p:nvSpPr>
          <p:cNvPr id="18" name="TextBox 18"/>
          <p:cNvSpPr txBox="1"/>
          <p:nvPr/>
        </p:nvSpPr>
        <p:spPr>
          <a:xfrm>
            <a:off x="11528295" y="4526579"/>
            <a:ext cx="581033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spc="40">
                <a:solidFill>
                  <a:srgbClr val="F8F5F4"/>
                </a:solidFill>
                <a:latin typeface="Assistant Regular"/>
              </a:rPr>
              <a:t>Sales &amp; Profit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151034" y="4490066"/>
            <a:ext cx="57188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8F5F4"/>
                </a:solidFill>
                <a:latin typeface="Assistant Bold"/>
              </a:rPr>
              <a:t>03</a:t>
            </a:r>
          </a:p>
        </p:txBody>
      </p:sp>
      <p:sp>
        <p:nvSpPr>
          <p:cNvPr id="20" name="AutoShape 20"/>
          <p:cNvSpPr/>
          <p:nvPr/>
        </p:nvSpPr>
        <p:spPr>
          <a:xfrm>
            <a:off x="10151034" y="6339186"/>
            <a:ext cx="7187594" cy="9525"/>
          </a:xfrm>
          <a:prstGeom prst="rect">
            <a:avLst/>
          </a:prstGeom>
          <a:solidFill>
            <a:srgbClr val="F8F5F4"/>
          </a:solidFill>
        </p:spPr>
      </p:sp>
      <p:sp>
        <p:nvSpPr>
          <p:cNvPr id="21" name="TextBox 21"/>
          <p:cNvSpPr txBox="1"/>
          <p:nvPr/>
        </p:nvSpPr>
        <p:spPr>
          <a:xfrm>
            <a:off x="11528295" y="5605867"/>
            <a:ext cx="581033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spc="40">
                <a:solidFill>
                  <a:srgbClr val="F8F5F4"/>
                </a:solidFill>
                <a:latin typeface="Assistant Regular"/>
              </a:rPr>
              <a:t> Data info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151034" y="5569355"/>
            <a:ext cx="57188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8F5F4"/>
                </a:solidFill>
                <a:latin typeface="Assistant Bold"/>
              </a:rPr>
              <a:t>04</a:t>
            </a:r>
          </a:p>
        </p:txBody>
      </p:sp>
      <p:sp>
        <p:nvSpPr>
          <p:cNvPr id="23" name="AutoShape 23"/>
          <p:cNvSpPr/>
          <p:nvPr/>
        </p:nvSpPr>
        <p:spPr>
          <a:xfrm>
            <a:off x="10151034" y="7418475"/>
            <a:ext cx="7187594" cy="9525"/>
          </a:xfrm>
          <a:prstGeom prst="rect">
            <a:avLst/>
          </a:prstGeom>
          <a:solidFill>
            <a:srgbClr val="F8F5F4"/>
          </a:solidFill>
        </p:spPr>
      </p:sp>
      <p:sp>
        <p:nvSpPr>
          <p:cNvPr id="24" name="TextBox 24"/>
          <p:cNvSpPr txBox="1"/>
          <p:nvPr/>
        </p:nvSpPr>
        <p:spPr>
          <a:xfrm>
            <a:off x="11528295" y="6685156"/>
            <a:ext cx="581033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spc="40">
                <a:solidFill>
                  <a:srgbClr val="F8F5F4"/>
                </a:solidFill>
                <a:latin typeface="Assistant Regular"/>
              </a:rPr>
              <a:t>Data relations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151034" y="6648643"/>
            <a:ext cx="57188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8F5F4"/>
                </a:solidFill>
                <a:latin typeface="Assistant Bold"/>
              </a:rPr>
              <a:t>05</a:t>
            </a:r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2"/>
          <a:srcRect l="2248" t="14996" b="20298"/>
          <a:stretch>
            <a:fillRect/>
          </a:stretch>
        </p:blipFill>
        <p:spPr>
          <a:xfrm>
            <a:off x="-9554" y="4386051"/>
            <a:ext cx="9148777" cy="4037224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1028700" y="9192260"/>
            <a:ext cx="696810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1B48AB"/>
                </a:solidFill>
                <a:latin typeface="Assistant Regular"/>
              </a:rPr>
              <a:t>English (US) </a:t>
            </a:r>
            <a:r>
              <a:rPr lang="en-US" sz="1800" spc="36">
                <a:solidFill>
                  <a:srgbClr val="2B2A2B"/>
                </a:solidFill>
                <a:latin typeface="Assistant Regular"/>
              </a:rPr>
              <a:t>/ Japanese / Korean / Dutch / Español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39238" y="0"/>
            <a:ext cx="9525" cy="10287000"/>
          </a:xfrm>
          <a:prstGeom prst="rect">
            <a:avLst/>
          </a:prstGeom>
          <a:solidFill>
            <a:srgbClr val="2B2A2B"/>
          </a:solidFill>
        </p:spPr>
      </p:sp>
      <p:sp>
        <p:nvSpPr>
          <p:cNvPr id="3" name="AutoShape 3"/>
          <p:cNvSpPr/>
          <p:nvPr/>
        </p:nvSpPr>
        <p:spPr>
          <a:xfrm>
            <a:off x="9554" y="8413750"/>
            <a:ext cx="18278446" cy="9525"/>
          </a:xfrm>
          <a:prstGeom prst="rect">
            <a:avLst/>
          </a:prstGeom>
          <a:solidFill>
            <a:srgbClr val="2B2A2B"/>
          </a:solidFill>
        </p:spPr>
      </p:sp>
      <p:grpSp>
        <p:nvGrpSpPr>
          <p:cNvPr id="4" name="Group 4"/>
          <p:cNvGrpSpPr/>
          <p:nvPr/>
        </p:nvGrpSpPr>
        <p:grpSpPr>
          <a:xfrm>
            <a:off x="16770831" y="9274574"/>
            <a:ext cx="603795" cy="161128"/>
            <a:chOff x="0" y="0"/>
            <a:chExt cx="1903632" cy="508000"/>
          </a:xfrm>
        </p:grpSpPr>
        <p:sp>
          <p:nvSpPr>
            <p:cNvPr id="5" name="Freeform 5"/>
            <p:cNvSpPr/>
            <p:nvPr/>
          </p:nvSpPr>
          <p:spPr>
            <a:xfrm>
              <a:off x="0" y="215900"/>
              <a:ext cx="1607722" cy="76200"/>
            </a:xfrm>
            <a:custGeom>
              <a:avLst/>
              <a:gdLst/>
              <a:ahLst/>
              <a:cxnLst/>
              <a:rect l="l" t="t" r="r" b="b"/>
              <a:pathLst>
                <a:path w="1607722" h="76200">
                  <a:moveTo>
                    <a:pt x="0" y="0"/>
                  </a:moveTo>
                  <a:lnTo>
                    <a:pt x="1607722" y="0"/>
                  </a:lnTo>
                  <a:lnTo>
                    <a:pt x="1607722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2B2A2B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528982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49" y="252730"/>
                  </a:lnTo>
                  <a:close/>
                </a:path>
              </a:pathLst>
            </a:custGeom>
            <a:solidFill>
              <a:srgbClr val="2B2A2B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850800" y="2594699"/>
            <a:ext cx="7323905" cy="3925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spc="40" dirty="0" err="1">
                <a:solidFill>
                  <a:srgbClr val="2B2A2B"/>
                </a:solidFill>
                <a:latin typeface="Assistant Regular"/>
              </a:rPr>
              <a:t>SuperStore</a:t>
            </a:r>
            <a:r>
              <a:rPr lang="en-US" sz="2000" spc="40" dirty="0">
                <a:solidFill>
                  <a:srgbClr val="2B2A2B"/>
                </a:solidFill>
                <a:latin typeface="Assistant Regular"/>
              </a:rPr>
              <a:t> is a multi-million dollar transnational retailer with operations in several branches of business​</a:t>
            </a:r>
          </a:p>
          <a:p>
            <a:pPr>
              <a:lnSpc>
                <a:spcPts val="2800"/>
              </a:lnSpc>
            </a:pPr>
            <a:endParaRPr lang="en-US" sz="2000" spc="40" dirty="0">
              <a:solidFill>
                <a:srgbClr val="2B2A2B"/>
              </a:solidFill>
              <a:latin typeface="Assistant Regular"/>
            </a:endParaRP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b="1" spc="40" dirty="0">
                <a:solidFill>
                  <a:srgbClr val="2B2A2B"/>
                </a:solidFill>
                <a:latin typeface="Assistant Regular"/>
              </a:rPr>
              <a:t>By far, its most profitable and desirable market is the USA​</a:t>
            </a:r>
          </a:p>
          <a:p>
            <a:pPr>
              <a:lnSpc>
                <a:spcPts val="2800"/>
              </a:lnSpc>
            </a:pPr>
            <a:endParaRPr lang="en-US" sz="2000" b="1" spc="40" dirty="0">
              <a:solidFill>
                <a:srgbClr val="2B2A2B"/>
              </a:solidFill>
              <a:latin typeface="Assistant Regular"/>
            </a:endParaRP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spc="40" dirty="0">
                <a:solidFill>
                  <a:srgbClr val="2B2A2B"/>
                </a:solidFill>
                <a:latin typeface="Assistant Regular"/>
              </a:rPr>
              <a:t>Is a recognized player, dedicated to quality in every area of business and has an </a:t>
            </a:r>
            <a:r>
              <a:rPr lang="en-US" sz="2000" b="1" spc="40" dirty="0">
                <a:solidFill>
                  <a:srgbClr val="2B2A2B"/>
                </a:solidFill>
                <a:latin typeface="Assistant Regular"/>
              </a:rPr>
              <a:t>everlasting desire to tap into different and promising markets​</a:t>
            </a:r>
          </a:p>
          <a:p>
            <a:pPr>
              <a:lnSpc>
                <a:spcPts val="2800"/>
              </a:lnSpc>
            </a:pPr>
            <a:endParaRPr lang="en-US" sz="2000" spc="40" dirty="0">
              <a:solidFill>
                <a:srgbClr val="2B2A2B"/>
              </a:solidFill>
              <a:latin typeface="Assistant Regular"/>
            </a:endParaRPr>
          </a:p>
          <a:p>
            <a:pPr marL="431800" lvl="1" indent="-215900">
              <a:lnSpc>
                <a:spcPts val="2800"/>
              </a:lnSpc>
              <a:buFont typeface="Arial"/>
              <a:buChar char="•"/>
            </a:pPr>
            <a:r>
              <a:rPr lang="en-US" sz="2000" spc="40" dirty="0">
                <a:solidFill>
                  <a:srgbClr val="2B2A2B"/>
                </a:solidFill>
                <a:latin typeface="Assistant Regular"/>
              </a:rPr>
              <a:t>Super Store is looking expand their market footprint in the USA​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r="1541"/>
          <a:stretch>
            <a:fillRect/>
          </a:stretch>
        </p:blipFill>
        <p:spPr>
          <a:xfrm>
            <a:off x="10572696" y="9525"/>
            <a:ext cx="6500032" cy="8300093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362382" y="1000125"/>
            <a:ext cx="5893909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60"/>
              </a:lnSpc>
            </a:pPr>
            <a:r>
              <a:rPr lang="en-US" sz="2300">
                <a:solidFill>
                  <a:srgbClr val="1B48AB"/>
                </a:solidFill>
                <a:latin typeface="Telegraf Bold"/>
              </a:rPr>
              <a:t> ABOUT OUR BUSINESS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071706" y="9192260"/>
            <a:ext cx="444378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2B2A2B"/>
                </a:solidFill>
                <a:latin typeface="Assistant Regular"/>
              </a:rPr>
              <a:t>Envisioning a brighter future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9192260"/>
            <a:ext cx="696810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1B48AB"/>
                </a:solidFill>
                <a:latin typeface="Assistant Regular"/>
              </a:rPr>
              <a:t>English (US) </a:t>
            </a:r>
            <a:r>
              <a:rPr lang="en-US" sz="1800" spc="36">
                <a:solidFill>
                  <a:srgbClr val="2B2A2B"/>
                </a:solidFill>
                <a:latin typeface="Assistant Regular"/>
              </a:rPr>
              <a:t>/ Japanese / Korean / Dutch / Español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48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554" y="8413750"/>
            <a:ext cx="18278446" cy="9525"/>
          </a:xfrm>
          <a:prstGeom prst="rect">
            <a:avLst/>
          </a:prstGeom>
          <a:solidFill>
            <a:srgbClr val="F8F5F4"/>
          </a:solidFill>
        </p:spPr>
      </p:sp>
      <p:grpSp>
        <p:nvGrpSpPr>
          <p:cNvPr id="3" name="Group 3"/>
          <p:cNvGrpSpPr/>
          <p:nvPr/>
        </p:nvGrpSpPr>
        <p:grpSpPr>
          <a:xfrm>
            <a:off x="16770831" y="9274574"/>
            <a:ext cx="603795" cy="161128"/>
            <a:chOff x="0" y="0"/>
            <a:chExt cx="1903632" cy="508000"/>
          </a:xfrm>
        </p:grpSpPr>
        <p:sp>
          <p:nvSpPr>
            <p:cNvPr id="4" name="Freeform 4"/>
            <p:cNvSpPr/>
            <p:nvPr/>
          </p:nvSpPr>
          <p:spPr>
            <a:xfrm>
              <a:off x="0" y="215900"/>
              <a:ext cx="1607722" cy="76200"/>
            </a:xfrm>
            <a:custGeom>
              <a:avLst/>
              <a:gdLst/>
              <a:ahLst/>
              <a:cxnLst/>
              <a:rect l="l" t="t" r="r" b="b"/>
              <a:pathLst>
                <a:path w="1607722" h="76200">
                  <a:moveTo>
                    <a:pt x="0" y="0"/>
                  </a:moveTo>
                  <a:lnTo>
                    <a:pt x="1607722" y="0"/>
                  </a:lnTo>
                  <a:lnTo>
                    <a:pt x="1607722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F8F5F4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528982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49" y="252730"/>
                  </a:lnTo>
                  <a:close/>
                </a:path>
              </a:pathLst>
            </a:custGeom>
            <a:solidFill>
              <a:srgbClr val="F8F5F4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39223" y="0"/>
            <a:ext cx="9554" cy="10287000"/>
          </a:xfrm>
          <a:prstGeom prst="rect">
            <a:avLst/>
          </a:prstGeom>
          <a:solidFill>
            <a:srgbClr val="F8F5F4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888331" y="1726942"/>
            <a:ext cx="7694160" cy="5517342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071706" y="9192260"/>
            <a:ext cx="444378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F8F5F4"/>
                </a:solidFill>
                <a:latin typeface="Assistant Regular"/>
              </a:rPr>
              <a:t>Envisioning a brighter future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192260"/>
            <a:ext cx="696810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F8F5F4"/>
                </a:solidFill>
                <a:latin typeface="Assistant Regular"/>
              </a:rPr>
              <a:t>English (US) </a:t>
            </a:r>
            <a:r>
              <a:rPr lang="en-US" sz="1800" spc="36">
                <a:solidFill>
                  <a:srgbClr val="B8B8B8"/>
                </a:solidFill>
                <a:latin typeface="Assistant Regular"/>
              </a:rPr>
              <a:t>/ Japanese / Korean / Dutch / Español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28174" y="801507"/>
            <a:ext cx="6550548" cy="253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F8F5F4"/>
                </a:solidFill>
                <a:latin typeface="Telegraf"/>
              </a:rPr>
              <a:t>Project Objective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410317" y="4485613"/>
            <a:ext cx="6386262" cy="2442372"/>
            <a:chOff x="0" y="0"/>
            <a:chExt cx="8515015" cy="325649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47625"/>
              <a:ext cx="8515015" cy="2333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60"/>
                </a:lnSpc>
              </a:pPr>
              <a:r>
                <a:rPr lang="en-US" sz="3800">
                  <a:solidFill>
                    <a:srgbClr val="F8F5F4"/>
                  </a:solidFill>
                  <a:latin typeface="Telegraf Bold"/>
                </a:rPr>
                <a:t>EXPAND OUR BUSINESS</a:t>
              </a:r>
            </a:p>
            <a:p>
              <a:pPr algn="ctr">
                <a:lnSpc>
                  <a:spcPts val="4560"/>
                </a:lnSpc>
              </a:pPr>
              <a:endParaRPr lang="en-US" sz="3800">
                <a:solidFill>
                  <a:srgbClr val="F8F5F4"/>
                </a:solidFill>
                <a:latin typeface="Telegraf Bold"/>
              </a:endParaRPr>
            </a:p>
            <a:p>
              <a:pPr algn="ctr">
                <a:lnSpc>
                  <a:spcPts val="4560"/>
                </a:lnSpc>
              </a:pPr>
              <a:r>
                <a:rPr lang="en-US" sz="3800">
                  <a:solidFill>
                    <a:srgbClr val="F8F5F4"/>
                  </a:solidFill>
                  <a:latin typeface="Telegraf Bold"/>
                </a:rPr>
                <a:t> ON THE USA MARKET​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806705"/>
              <a:ext cx="8515015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99"/>
          </a:blip>
          <a:srcRect l="18763" r="21649"/>
          <a:stretch>
            <a:fillRect/>
          </a:stretch>
        </p:blipFill>
        <p:spPr>
          <a:xfrm>
            <a:off x="9148777" y="0"/>
            <a:ext cx="9148777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9139223" y="0"/>
            <a:ext cx="9554" cy="10287000"/>
          </a:xfrm>
          <a:prstGeom prst="rect">
            <a:avLst/>
          </a:prstGeom>
          <a:solidFill>
            <a:srgbClr val="2B2A2B"/>
          </a:solidFill>
        </p:spPr>
      </p:sp>
      <p:grpSp>
        <p:nvGrpSpPr>
          <p:cNvPr id="4" name="Group 4"/>
          <p:cNvGrpSpPr/>
          <p:nvPr/>
        </p:nvGrpSpPr>
        <p:grpSpPr>
          <a:xfrm>
            <a:off x="16770831" y="1280241"/>
            <a:ext cx="603795" cy="161128"/>
            <a:chOff x="0" y="0"/>
            <a:chExt cx="1903632" cy="508000"/>
          </a:xfrm>
        </p:grpSpPr>
        <p:sp>
          <p:nvSpPr>
            <p:cNvPr id="5" name="Freeform 5"/>
            <p:cNvSpPr/>
            <p:nvPr/>
          </p:nvSpPr>
          <p:spPr>
            <a:xfrm>
              <a:off x="0" y="215900"/>
              <a:ext cx="1607722" cy="76200"/>
            </a:xfrm>
            <a:custGeom>
              <a:avLst/>
              <a:gdLst/>
              <a:ahLst/>
              <a:cxnLst/>
              <a:rect l="l" t="t" r="r" b="b"/>
              <a:pathLst>
                <a:path w="1607722" h="76200">
                  <a:moveTo>
                    <a:pt x="0" y="0"/>
                  </a:moveTo>
                  <a:lnTo>
                    <a:pt x="1607722" y="0"/>
                  </a:lnTo>
                  <a:lnTo>
                    <a:pt x="1607722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2B2A2B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528982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49" y="252730"/>
                  </a:lnTo>
                  <a:close/>
                </a:path>
              </a:pathLst>
            </a:custGeom>
            <a:solidFill>
              <a:srgbClr val="2B2A2B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t="2836"/>
          <a:stretch>
            <a:fillRect/>
          </a:stretch>
        </p:blipFill>
        <p:spPr>
          <a:xfrm>
            <a:off x="1781947" y="3605219"/>
            <a:ext cx="5650499" cy="3483877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139223" y="2107525"/>
            <a:ext cx="9139223" cy="6071949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68872" y="2296774"/>
            <a:ext cx="747664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2B2A2B"/>
                </a:solidFill>
                <a:latin typeface="Telegraf Bold"/>
              </a:rPr>
              <a:t>SALES &amp; PROFIT - WORLDWIDE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54947" y="1162367"/>
            <a:ext cx="5315611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spc="40">
                <a:solidFill>
                  <a:srgbClr val="2B2A2B"/>
                </a:solidFill>
                <a:latin typeface="Assistant Regular"/>
              </a:rPr>
              <a:t>Business Intelligence Project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1155382"/>
            <a:ext cx="40106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2B2A2B"/>
                </a:solidFill>
                <a:latin typeface="Assistant Bold"/>
              </a:rPr>
              <a:t>05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229234" y="7340751"/>
            <a:ext cx="3250113" cy="1693237"/>
            <a:chOff x="0" y="0"/>
            <a:chExt cx="4333484" cy="2257649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76200"/>
              <a:ext cx="4333484" cy="14978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395"/>
                </a:lnSpc>
              </a:pPr>
              <a:r>
                <a:rPr lang="en-US" sz="6996">
                  <a:solidFill>
                    <a:srgbClr val="1B48AB"/>
                  </a:solidFill>
                  <a:latin typeface="Telegraf"/>
                </a:rPr>
                <a:t>14,82M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543274"/>
              <a:ext cx="4333484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2B2A2B"/>
                  </a:solidFill>
                  <a:latin typeface="Telegraf"/>
                </a:rPr>
                <a:t>Profit 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095407" y="7340751"/>
            <a:ext cx="3250113" cy="1693237"/>
            <a:chOff x="0" y="0"/>
            <a:chExt cx="4333484" cy="2257649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76200"/>
              <a:ext cx="4333484" cy="14978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395"/>
                </a:lnSpc>
              </a:pPr>
              <a:r>
                <a:rPr lang="en-US" sz="6996">
                  <a:solidFill>
                    <a:srgbClr val="1B48AB"/>
                  </a:solidFill>
                  <a:latin typeface="Telegraf"/>
                </a:rPr>
                <a:t>30,07M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543274"/>
              <a:ext cx="4333484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2B2A2B"/>
                  </a:solidFill>
                  <a:latin typeface="Telegraf"/>
                </a:rPr>
                <a:t>Sales 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99"/>
          </a:blip>
          <a:srcRect l="18763" r="21649"/>
          <a:stretch>
            <a:fillRect/>
          </a:stretch>
        </p:blipFill>
        <p:spPr>
          <a:xfrm>
            <a:off x="9148777" y="0"/>
            <a:ext cx="9148777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9139223" y="0"/>
            <a:ext cx="9554" cy="10287000"/>
          </a:xfrm>
          <a:prstGeom prst="rect">
            <a:avLst/>
          </a:prstGeom>
          <a:solidFill>
            <a:srgbClr val="2B2A2B"/>
          </a:solidFill>
        </p:spPr>
      </p:sp>
      <p:grpSp>
        <p:nvGrpSpPr>
          <p:cNvPr id="4" name="Group 4"/>
          <p:cNvGrpSpPr/>
          <p:nvPr/>
        </p:nvGrpSpPr>
        <p:grpSpPr>
          <a:xfrm>
            <a:off x="16770831" y="1280241"/>
            <a:ext cx="603795" cy="161128"/>
            <a:chOff x="0" y="0"/>
            <a:chExt cx="1903632" cy="508000"/>
          </a:xfrm>
        </p:grpSpPr>
        <p:sp>
          <p:nvSpPr>
            <p:cNvPr id="5" name="Freeform 5"/>
            <p:cNvSpPr/>
            <p:nvPr/>
          </p:nvSpPr>
          <p:spPr>
            <a:xfrm>
              <a:off x="0" y="215900"/>
              <a:ext cx="1607722" cy="76200"/>
            </a:xfrm>
            <a:custGeom>
              <a:avLst/>
              <a:gdLst/>
              <a:ahLst/>
              <a:cxnLst/>
              <a:rect l="l" t="t" r="r" b="b"/>
              <a:pathLst>
                <a:path w="1607722" h="76200">
                  <a:moveTo>
                    <a:pt x="0" y="0"/>
                  </a:moveTo>
                  <a:lnTo>
                    <a:pt x="1607722" y="0"/>
                  </a:lnTo>
                  <a:lnTo>
                    <a:pt x="1607722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2B2A2B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528982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49" y="252730"/>
                  </a:lnTo>
                  <a:close/>
                </a:path>
              </a:pathLst>
            </a:custGeom>
            <a:solidFill>
              <a:srgbClr val="2B2A2B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548969" y="3334913"/>
            <a:ext cx="5927567" cy="339554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158332" y="2730683"/>
            <a:ext cx="9139223" cy="4825634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68872" y="2296774"/>
            <a:ext cx="747664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2B2A2B"/>
                </a:solidFill>
                <a:latin typeface="Telegraf Bold"/>
              </a:rPr>
              <a:t>SALES &amp; PROFIT - USA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54947" y="1162367"/>
            <a:ext cx="5315611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spc="40">
                <a:solidFill>
                  <a:srgbClr val="2B2A2B"/>
                </a:solidFill>
                <a:latin typeface="Assistant Regular"/>
              </a:rPr>
              <a:t>Business Intelligence Project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1155382"/>
            <a:ext cx="40106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2B2A2B"/>
                </a:solidFill>
                <a:latin typeface="Assistant Bold"/>
              </a:rPr>
              <a:t>05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229234" y="7340751"/>
            <a:ext cx="3250113" cy="1693237"/>
            <a:chOff x="0" y="0"/>
            <a:chExt cx="4333484" cy="2257649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76200"/>
              <a:ext cx="4333484" cy="14978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395"/>
                </a:lnSpc>
              </a:pPr>
              <a:r>
                <a:rPr lang="en-US" sz="6996">
                  <a:solidFill>
                    <a:srgbClr val="1B48AB"/>
                  </a:solidFill>
                  <a:latin typeface="Telegraf"/>
                </a:rPr>
                <a:t>4,12M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543274"/>
              <a:ext cx="4333484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2B2A2B"/>
                  </a:solidFill>
                  <a:latin typeface="Telegraf"/>
                </a:rPr>
                <a:t>Profit $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095407" y="7340751"/>
            <a:ext cx="3250113" cy="1693237"/>
            <a:chOff x="0" y="0"/>
            <a:chExt cx="4333484" cy="2257649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76200"/>
              <a:ext cx="4333484" cy="14978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395"/>
                </a:lnSpc>
              </a:pPr>
              <a:r>
                <a:rPr lang="en-US" sz="6996">
                  <a:solidFill>
                    <a:srgbClr val="1B48AB"/>
                  </a:solidFill>
                  <a:latin typeface="Telegraf"/>
                </a:rPr>
                <a:t>8,63M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543274"/>
              <a:ext cx="4333484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2B2A2B"/>
                  </a:solidFill>
                  <a:latin typeface="Telegraf"/>
                </a:rPr>
                <a:t>Sales $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99"/>
          </a:blip>
          <a:srcRect l="18763" r="21649"/>
          <a:stretch>
            <a:fillRect/>
          </a:stretch>
        </p:blipFill>
        <p:spPr>
          <a:xfrm>
            <a:off x="9148777" y="0"/>
            <a:ext cx="9148777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9139223" y="0"/>
            <a:ext cx="9554" cy="10287000"/>
          </a:xfrm>
          <a:prstGeom prst="rect">
            <a:avLst/>
          </a:prstGeom>
          <a:solidFill>
            <a:srgbClr val="2B2A2B"/>
          </a:solidFill>
        </p:spPr>
      </p:sp>
      <p:grpSp>
        <p:nvGrpSpPr>
          <p:cNvPr id="4" name="Group 4"/>
          <p:cNvGrpSpPr/>
          <p:nvPr/>
        </p:nvGrpSpPr>
        <p:grpSpPr>
          <a:xfrm>
            <a:off x="16770831" y="1280241"/>
            <a:ext cx="603795" cy="161128"/>
            <a:chOff x="0" y="0"/>
            <a:chExt cx="1903632" cy="508000"/>
          </a:xfrm>
        </p:grpSpPr>
        <p:sp>
          <p:nvSpPr>
            <p:cNvPr id="5" name="Freeform 5"/>
            <p:cNvSpPr/>
            <p:nvPr/>
          </p:nvSpPr>
          <p:spPr>
            <a:xfrm>
              <a:off x="0" y="215900"/>
              <a:ext cx="1607722" cy="76200"/>
            </a:xfrm>
            <a:custGeom>
              <a:avLst/>
              <a:gdLst/>
              <a:ahLst/>
              <a:cxnLst/>
              <a:rect l="l" t="t" r="r" b="b"/>
              <a:pathLst>
                <a:path w="1607722" h="76200">
                  <a:moveTo>
                    <a:pt x="0" y="0"/>
                  </a:moveTo>
                  <a:lnTo>
                    <a:pt x="1607722" y="0"/>
                  </a:lnTo>
                  <a:lnTo>
                    <a:pt x="1607722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2B2A2B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528982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49" y="252730"/>
                  </a:lnTo>
                  <a:close/>
                </a:path>
              </a:pathLst>
            </a:custGeom>
            <a:solidFill>
              <a:srgbClr val="2B2A2B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148777" y="3670770"/>
            <a:ext cx="9148777" cy="294546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741023" y="2901424"/>
            <a:ext cx="7476648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2B2A2B"/>
                </a:solidFill>
                <a:latin typeface="Telegraf Bold"/>
              </a:rPr>
              <a:t>RETAIL SECTOR - TOTAL VOLUME</a:t>
            </a:r>
          </a:p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2B2A2B"/>
                </a:solidFill>
                <a:latin typeface="Telegraf Bold"/>
              </a:rPr>
              <a:t>2010 - 2013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54947" y="1162367"/>
            <a:ext cx="5315611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spc="40">
                <a:solidFill>
                  <a:srgbClr val="2B2A2B"/>
                </a:solidFill>
                <a:latin typeface="Assistant Regular"/>
              </a:rPr>
              <a:t>Business Intelligence Project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1155382"/>
            <a:ext cx="40106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2B2A2B"/>
                </a:solidFill>
                <a:latin typeface="Assistant Bold"/>
              </a:rPr>
              <a:t>05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2536915" y="5143500"/>
            <a:ext cx="3642417" cy="1693237"/>
            <a:chOff x="0" y="0"/>
            <a:chExt cx="4856556" cy="2257649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76200"/>
              <a:ext cx="4856556" cy="14978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395"/>
                </a:lnSpc>
              </a:pPr>
              <a:r>
                <a:rPr lang="en-US" sz="6996">
                  <a:solidFill>
                    <a:srgbClr val="1B48AB"/>
                  </a:solidFill>
                  <a:latin typeface="Telegraf"/>
                </a:rPr>
                <a:t>715,62B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543274"/>
              <a:ext cx="4856556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2B2A2B"/>
                  </a:solidFill>
                  <a:latin typeface="Telegraf"/>
                </a:rPr>
                <a:t>Sector Volume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554" y="8413750"/>
            <a:ext cx="18278446" cy="9525"/>
          </a:xfrm>
          <a:prstGeom prst="rect">
            <a:avLst/>
          </a:prstGeom>
          <a:solidFill>
            <a:srgbClr val="2B2A2B"/>
          </a:solidFill>
        </p:spPr>
      </p:sp>
      <p:grpSp>
        <p:nvGrpSpPr>
          <p:cNvPr id="3" name="Group 3"/>
          <p:cNvGrpSpPr/>
          <p:nvPr/>
        </p:nvGrpSpPr>
        <p:grpSpPr>
          <a:xfrm>
            <a:off x="16770831" y="9274574"/>
            <a:ext cx="603795" cy="161128"/>
            <a:chOff x="0" y="0"/>
            <a:chExt cx="1903632" cy="508000"/>
          </a:xfrm>
        </p:grpSpPr>
        <p:sp>
          <p:nvSpPr>
            <p:cNvPr id="4" name="Freeform 4"/>
            <p:cNvSpPr/>
            <p:nvPr/>
          </p:nvSpPr>
          <p:spPr>
            <a:xfrm>
              <a:off x="0" y="215900"/>
              <a:ext cx="1607722" cy="76200"/>
            </a:xfrm>
            <a:custGeom>
              <a:avLst/>
              <a:gdLst/>
              <a:ahLst/>
              <a:cxnLst/>
              <a:rect l="l" t="t" r="r" b="b"/>
              <a:pathLst>
                <a:path w="1607722" h="76200">
                  <a:moveTo>
                    <a:pt x="0" y="0"/>
                  </a:moveTo>
                  <a:lnTo>
                    <a:pt x="1607722" y="0"/>
                  </a:lnTo>
                  <a:lnTo>
                    <a:pt x="1607722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2B2A2B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528982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49" y="252730"/>
                  </a:lnTo>
                  <a:close/>
                </a:path>
              </a:pathLst>
            </a:custGeom>
            <a:solidFill>
              <a:srgbClr val="2B2A2B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39223" y="0"/>
            <a:ext cx="9554" cy="10287000"/>
          </a:xfrm>
          <a:prstGeom prst="rect">
            <a:avLst/>
          </a:prstGeom>
          <a:solidFill>
            <a:srgbClr val="2B2A2B"/>
          </a:solidFill>
        </p:spPr>
      </p:sp>
      <p:grpSp>
        <p:nvGrpSpPr>
          <p:cNvPr id="7" name="Group 7"/>
          <p:cNvGrpSpPr/>
          <p:nvPr/>
        </p:nvGrpSpPr>
        <p:grpSpPr>
          <a:xfrm>
            <a:off x="10509544" y="3870566"/>
            <a:ext cx="6261287" cy="2545867"/>
            <a:chOff x="0" y="0"/>
            <a:chExt cx="8348382" cy="3394490"/>
          </a:xfrm>
        </p:grpSpPr>
        <p:sp>
          <p:nvSpPr>
            <p:cNvPr id="8" name="AutoShape 8"/>
            <p:cNvSpPr/>
            <p:nvPr/>
          </p:nvSpPr>
          <p:spPr>
            <a:xfrm>
              <a:off x="0" y="1406829"/>
              <a:ext cx="8348382" cy="12390"/>
            </a:xfrm>
            <a:prstGeom prst="rect">
              <a:avLst/>
            </a:prstGeom>
            <a:solidFill>
              <a:srgbClr val="2B2A2B"/>
            </a:solidFill>
          </p:spPr>
        </p:sp>
        <p:sp>
          <p:nvSpPr>
            <p:cNvPr id="9" name="AutoShape 9"/>
            <p:cNvSpPr/>
            <p:nvPr/>
          </p:nvSpPr>
          <p:spPr>
            <a:xfrm>
              <a:off x="0" y="3382062"/>
              <a:ext cx="8348382" cy="12427"/>
            </a:xfrm>
            <a:prstGeom prst="rect">
              <a:avLst/>
            </a:prstGeom>
            <a:solidFill>
              <a:srgbClr val="2B2A2B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348382" cy="8984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31"/>
                </a:lnSpc>
              </a:pPr>
              <a:r>
                <a:rPr lang="en-US" sz="1951" spc="39">
                  <a:solidFill>
                    <a:srgbClr val="2B2A2B"/>
                  </a:solidFill>
                  <a:latin typeface="Assistant Regular Bold"/>
                </a:rPr>
                <a:t>SuperStores’s Business Data: Sales, Customers, Products, Orders and Locations​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927609"/>
              <a:ext cx="8348382" cy="8984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31"/>
                </a:lnSpc>
              </a:pPr>
              <a:r>
                <a:rPr lang="en-US" sz="1951" spc="39">
                  <a:solidFill>
                    <a:srgbClr val="2B2A2B"/>
                  </a:solidFill>
                  <a:latin typeface="Assistant Regular Bold"/>
                </a:rPr>
                <a:t>Market Cap: shows the monthly value (in millions) of the USA market </a:t>
              </a:r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 t="31249" b="44103"/>
          <a:stretch>
            <a:fillRect/>
          </a:stretch>
        </p:blipFill>
        <p:spPr>
          <a:xfrm>
            <a:off x="-110391" y="0"/>
            <a:ext cx="18398391" cy="3400997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2038520" y="3870566"/>
            <a:ext cx="4948466" cy="3077911"/>
            <a:chOff x="0" y="0"/>
            <a:chExt cx="6597955" cy="4103882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95250"/>
              <a:ext cx="6597955" cy="3346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>
                  <a:solidFill>
                    <a:srgbClr val="1B48AB"/>
                  </a:solidFill>
                  <a:latin typeface="Telegraf"/>
                </a:rPr>
                <a:t>The Data Scoop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3474597"/>
              <a:ext cx="6597955" cy="6292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2B2A2B"/>
                  </a:solidFill>
                  <a:latin typeface="Telegraf"/>
                </a:rPr>
                <a:t>2 Different Datasets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071706" y="9192260"/>
            <a:ext cx="444378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2B2A2B"/>
                </a:solidFill>
                <a:latin typeface="Assistant Regular"/>
              </a:rPr>
              <a:t>Envisioning a brighter future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9192260"/>
            <a:ext cx="696810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1B48AB"/>
                </a:solidFill>
                <a:latin typeface="Assistant Regular"/>
              </a:rPr>
              <a:t>English (US) </a:t>
            </a:r>
            <a:r>
              <a:rPr lang="en-US" sz="1800" spc="36">
                <a:solidFill>
                  <a:srgbClr val="2B2A2B"/>
                </a:solidFill>
                <a:latin typeface="Assistant Regular"/>
              </a:rPr>
              <a:t>/ Japanese / Korean / Dutch / Español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446662" y="6770846"/>
            <a:ext cx="2733456" cy="1367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54"/>
              </a:lnSpc>
            </a:pPr>
            <a:r>
              <a:rPr lang="en-US" sz="4378">
                <a:solidFill>
                  <a:srgbClr val="1B48AB"/>
                </a:solidFill>
                <a:latin typeface="Telegraf"/>
              </a:rPr>
              <a:t>1 January 2010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180118" y="6770846"/>
            <a:ext cx="3590713" cy="1367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54"/>
              </a:lnSpc>
            </a:pPr>
            <a:r>
              <a:rPr lang="en-US" sz="4378">
                <a:solidFill>
                  <a:srgbClr val="1B48AB"/>
                </a:solidFill>
                <a:latin typeface="Telegraf"/>
              </a:rPr>
              <a:t>31 December 2013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038520" y="7430977"/>
            <a:ext cx="3634302" cy="707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54"/>
              </a:lnSpc>
            </a:pPr>
            <a:r>
              <a:rPr lang="en-US" sz="4378">
                <a:solidFill>
                  <a:srgbClr val="1B48AB"/>
                </a:solidFill>
                <a:latin typeface="Telegraf"/>
              </a:rPr>
              <a:t>11297 orders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39238" y="0"/>
            <a:ext cx="9525" cy="10287000"/>
          </a:xfrm>
          <a:prstGeom prst="rect">
            <a:avLst/>
          </a:prstGeom>
          <a:solidFill>
            <a:srgbClr val="2B2A2B"/>
          </a:solidFill>
        </p:spPr>
      </p:sp>
      <p:sp>
        <p:nvSpPr>
          <p:cNvPr id="3" name="AutoShape 3"/>
          <p:cNvSpPr/>
          <p:nvPr/>
        </p:nvSpPr>
        <p:spPr>
          <a:xfrm>
            <a:off x="9554" y="8413750"/>
            <a:ext cx="18278446" cy="9525"/>
          </a:xfrm>
          <a:prstGeom prst="rect">
            <a:avLst/>
          </a:prstGeom>
          <a:solidFill>
            <a:srgbClr val="2B2A2B"/>
          </a:solidFill>
        </p:spPr>
      </p:sp>
      <p:grpSp>
        <p:nvGrpSpPr>
          <p:cNvPr id="4" name="Group 4"/>
          <p:cNvGrpSpPr/>
          <p:nvPr/>
        </p:nvGrpSpPr>
        <p:grpSpPr>
          <a:xfrm>
            <a:off x="16770831" y="9274574"/>
            <a:ext cx="603795" cy="161128"/>
            <a:chOff x="0" y="0"/>
            <a:chExt cx="1903632" cy="508000"/>
          </a:xfrm>
        </p:grpSpPr>
        <p:sp>
          <p:nvSpPr>
            <p:cNvPr id="5" name="Freeform 5"/>
            <p:cNvSpPr/>
            <p:nvPr/>
          </p:nvSpPr>
          <p:spPr>
            <a:xfrm>
              <a:off x="0" y="215900"/>
              <a:ext cx="1607722" cy="76200"/>
            </a:xfrm>
            <a:custGeom>
              <a:avLst/>
              <a:gdLst/>
              <a:ahLst/>
              <a:cxnLst/>
              <a:rect l="l" t="t" r="r" b="b"/>
              <a:pathLst>
                <a:path w="1607722" h="76200">
                  <a:moveTo>
                    <a:pt x="0" y="0"/>
                  </a:moveTo>
                  <a:lnTo>
                    <a:pt x="1607722" y="0"/>
                  </a:lnTo>
                  <a:lnTo>
                    <a:pt x="1607722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2B2A2B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528982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49" y="252730"/>
                  </a:lnTo>
                  <a:close/>
                </a:path>
              </a:pathLst>
            </a:custGeom>
            <a:solidFill>
              <a:srgbClr val="2B2A2B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1361640"/>
            <a:ext cx="9139238" cy="5812234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10373603" y="1564633"/>
            <a:ext cx="6699125" cy="5406249"/>
            <a:chOff x="0" y="0"/>
            <a:chExt cx="8932166" cy="7208332"/>
          </a:xfrm>
        </p:grpSpPr>
        <p:sp>
          <p:nvSpPr>
            <p:cNvPr id="9" name="TextBox 9"/>
            <p:cNvSpPr txBox="1"/>
            <p:nvPr/>
          </p:nvSpPr>
          <p:spPr>
            <a:xfrm>
              <a:off x="0" y="-95250"/>
              <a:ext cx="8932166" cy="3346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>
                  <a:solidFill>
                    <a:srgbClr val="1B48AB"/>
                  </a:solidFill>
                  <a:latin typeface="Telegraf"/>
                </a:rPr>
                <a:t>How our data relates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939140"/>
              <a:ext cx="8932166" cy="32691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31801" lvl="1" indent="-215900">
                <a:lnSpc>
                  <a:spcPts val="2800"/>
                </a:lnSpc>
                <a:buFont typeface="Arial"/>
                <a:buChar char="•"/>
              </a:pPr>
              <a:r>
                <a:rPr lang="en-US" sz="2000" spc="40">
                  <a:solidFill>
                    <a:srgbClr val="2B2A2B"/>
                  </a:solidFill>
                  <a:latin typeface="Assistant Regular"/>
                </a:rPr>
                <a:t>Snowflake Schema</a:t>
              </a:r>
            </a:p>
            <a:p>
              <a:pPr>
                <a:lnSpc>
                  <a:spcPts val="2800"/>
                </a:lnSpc>
              </a:pPr>
              <a:endParaRPr lang="en-US" sz="2000" spc="40">
                <a:solidFill>
                  <a:srgbClr val="2B2A2B"/>
                </a:solidFill>
                <a:latin typeface="Assistant Regular"/>
              </a:endParaRPr>
            </a:p>
            <a:p>
              <a:pPr marL="431801" lvl="1" indent="-215900">
                <a:lnSpc>
                  <a:spcPts val="2800"/>
                </a:lnSpc>
                <a:buFont typeface="Arial"/>
                <a:buChar char="•"/>
              </a:pPr>
              <a:r>
                <a:rPr lang="en-US" sz="2000" spc="40">
                  <a:solidFill>
                    <a:srgbClr val="2B2A2B"/>
                  </a:solidFill>
                  <a:latin typeface="Assistant Regular"/>
                </a:rPr>
                <a:t>5 Dimensions </a:t>
              </a:r>
            </a:p>
            <a:p>
              <a:pPr>
                <a:lnSpc>
                  <a:spcPts val="2800"/>
                </a:lnSpc>
              </a:pPr>
              <a:endParaRPr lang="en-US" sz="2000" spc="40">
                <a:solidFill>
                  <a:srgbClr val="2B2A2B"/>
                </a:solidFill>
                <a:latin typeface="Assistant Regular"/>
              </a:endParaRPr>
            </a:p>
            <a:p>
              <a:pPr marL="431801" lvl="1" indent="-215900">
                <a:lnSpc>
                  <a:spcPts val="2800"/>
                </a:lnSpc>
                <a:buFont typeface="Arial"/>
                <a:buChar char="•"/>
              </a:pPr>
              <a:r>
                <a:rPr lang="en-US" sz="2000" spc="40">
                  <a:solidFill>
                    <a:srgbClr val="2B2A2B"/>
                  </a:solidFill>
                  <a:latin typeface="Assistant Regular"/>
                </a:rPr>
                <a:t>4 Hierarchies</a:t>
              </a:r>
            </a:p>
            <a:p>
              <a:pPr>
                <a:lnSpc>
                  <a:spcPts val="2800"/>
                </a:lnSpc>
              </a:pPr>
              <a:endParaRPr lang="en-US" sz="2000" spc="40">
                <a:solidFill>
                  <a:srgbClr val="2B2A2B"/>
                </a:solidFill>
                <a:latin typeface="Assistant Regular"/>
              </a:endParaRPr>
            </a:p>
            <a:p>
              <a:pPr marL="431800" lvl="1" indent="-215900">
                <a:lnSpc>
                  <a:spcPts val="2800"/>
                </a:lnSpc>
                <a:buFont typeface="Arial"/>
                <a:buChar char="•"/>
              </a:pPr>
              <a:r>
                <a:rPr lang="en-US" sz="2000" spc="40">
                  <a:solidFill>
                    <a:srgbClr val="2B2A2B"/>
                  </a:solidFill>
                  <a:latin typeface="Assistant Regular"/>
                </a:rPr>
                <a:t>1 Fact Table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071706" y="9192260"/>
            <a:ext cx="444378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2B2A2B"/>
                </a:solidFill>
                <a:latin typeface="Assistant Regular"/>
              </a:rPr>
              <a:t>Envisioning a brighter future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9192260"/>
            <a:ext cx="696810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36">
                <a:solidFill>
                  <a:srgbClr val="1B48AB"/>
                </a:solidFill>
                <a:latin typeface="Assistant Regular"/>
              </a:rPr>
              <a:t>English (US) </a:t>
            </a:r>
            <a:r>
              <a:rPr lang="en-US" sz="1800" spc="36">
                <a:solidFill>
                  <a:srgbClr val="2B2A2B"/>
                </a:solidFill>
                <a:latin typeface="Assistant Regular"/>
              </a:rPr>
              <a:t>/ Japanese / Korean / Dutch / Español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384</Words>
  <Application>Microsoft Office PowerPoint</Application>
  <PresentationFormat>Custom</PresentationFormat>
  <Paragraphs>90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Assistant Regular Bold</vt:lpstr>
      <vt:lpstr>Telegraf</vt:lpstr>
      <vt:lpstr>Assistant Bold</vt:lpstr>
      <vt:lpstr>Calibri</vt:lpstr>
      <vt:lpstr>Telegraf Bold</vt:lpstr>
      <vt:lpstr>Assistant Regular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Superstore</dc:title>
  <cp:lastModifiedBy>Luis Lobo de Almeida</cp:lastModifiedBy>
  <cp:revision>3</cp:revision>
  <dcterms:created xsi:type="dcterms:W3CDTF">2006-08-16T00:00:00Z</dcterms:created>
  <dcterms:modified xsi:type="dcterms:W3CDTF">2021-03-24T10:48:13Z</dcterms:modified>
  <dc:identifier>DAEZn452Hz8</dc:identifier>
</cp:coreProperties>
</file>

<file path=docProps/thumbnail.jpeg>
</file>